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Overlock"/>
      <p:regular r:id="rId21"/>
      <p:bold r:id="rId22"/>
      <p:italic r:id="rId23"/>
      <p:boldItalic r:id="rId24"/>
    </p:embeddedFont>
    <p:embeddedFont>
      <p:font typeface="Orbitron Regular"/>
      <p:bold r:id="rId25"/>
    </p:embeddedFont>
    <p:embeddedFont>
      <p:font typeface="Lustria"/>
      <p:regular r:id="rId26"/>
    </p:embeddedFont>
    <p:embeddedFont>
      <p:font typeface="Orbitron"/>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jovTbiR3Ri1MweLxfaYtmG9uot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161B3D-8888-4CAA-BC93-9F700321BEAE}">
  <a:tblStyle styleId="{90161B3D-8888-4CAA-BC93-9F700321BEAE}" styleName="Table_0">
    <a:wholeTbl>
      <a:tcTxStyle b="off" i="off">
        <a:font>
          <a:latin typeface="Calisto MT"/>
          <a:ea typeface="Calisto MT"/>
          <a:cs typeface="Calisto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E8E7"/>
          </a:solidFill>
        </a:fill>
      </a:tcStyle>
    </a:wholeTbl>
    <a:band1H>
      <a:tcTxStyle/>
      <a:tcStyle>
        <a:fill>
          <a:solidFill>
            <a:srgbClr val="E7CECB"/>
          </a:solidFill>
        </a:fill>
      </a:tcStyle>
    </a:band1H>
    <a:band2H>
      <a:tcTxStyle/>
    </a:band2H>
    <a:band1V>
      <a:tcTxStyle/>
      <a:tcStyle>
        <a:fill>
          <a:solidFill>
            <a:srgbClr val="E7CECB"/>
          </a:solidFill>
        </a:fill>
      </a:tcStyle>
    </a:band1V>
    <a:band2V>
      <a:tcTxStyle/>
    </a:band2V>
    <a:lastCol>
      <a:tcTxStyle b="on" i="off">
        <a:font>
          <a:latin typeface="Calisto MT"/>
          <a:ea typeface="Calisto MT"/>
          <a:cs typeface="Calisto MT"/>
        </a:font>
        <a:schemeClr val="lt1"/>
      </a:tcTxStyle>
      <a:tcStyle>
        <a:fill>
          <a:solidFill>
            <a:schemeClr val="accent1"/>
          </a:solidFill>
        </a:fill>
      </a:tcStyle>
    </a:lastCol>
    <a:firstCol>
      <a:tcTxStyle b="on" i="off">
        <a:font>
          <a:latin typeface="Calisto MT"/>
          <a:ea typeface="Calisto MT"/>
          <a:cs typeface="Calisto MT"/>
        </a:font>
        <a:schemeClr val="lt1"/>
      </a:tcTxStyle>
      <a:tcStyle>
        <a:fill>
          <a:solidFill>
            <a:schemeClr val="accent1"/>
          </a:solidFill>
        </a:fill>
      </a:tcStyle>
    </a:firstCol>
    <a:lastRow>
      <a:tcTxStyle b="on" i="off">
        <a:font>
          <a:latin typeface="Calisto MT"/>
          <a:ea typeface="Calisto MT"/>
          <a:cs typeface="Calisto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sto MT"/>
          <a:ea typeface="Calisto MT"/>
          <a:cs typeface="Calisto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verlock-bold.fntdata"/><Relationship Id="rId21" Type="http://schemas.openxmlformats.org/officeDocument/2006/relationships/font" Target="fonts/Overlock-regular.fntdata"/><Relationship Id="rId24" Type="http://schemas.openxmlformats.org/officeDocument/2006/relationships/font" Target="fonts/Overlock-boldItalic.fntdata"/><Relationship Id="rId23" Type="http://schemas.openxmlformats.org/officeDocument/2006/relationships/font" Target="fonts/Overlock-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ustria-regular.fntdata"/><Relationship Id="rId25" Type="http://schemas.openxmlformats.org/officeDocument/2006/relationships/font" Target="fonts/OrbitronRegular-bold.fntdata"/><Relationship Id="rId28" Type="http://schemas.openxmlformats.org/officeDocument/2006/relationships/font" Target="fonts/Orbitron-bold.fntdata"/><Relationship Id="rId27" Type="http://schemas.openxmlformats.org/officeDocument/2006/relationships/font" Target="fonts/Orbitron-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Buenas tardes, somos Sureffect y vamos a presentar el progreso de nuestro juego DOME.</a:t>
            </a:r>
            <a:endParaRPr/>
          </a:p>
        </p:txBody>
      </p:sp>
      <p:sp>
        <p:nvSpPr>
          <p:cNvPr id="146" name="Google Shape;1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Aurora es una planeta helado donde las temperaturas descienden a niveles mortales durante la noche, debido a esto y a que la cúpula a sufrido una brecha nuestro protagonista solo será capaz de explorar durante las horas de luz creando así el loop principal de nuestro juego.</a:t>
            </a:r>
            <a:endParaRPr/>
          </a:p>
          <a:p>
            <a:pPr indent="0" lvl="0" marL="0" rtl="0" algn="l">
              <a:spcBef>
                <a:spcPts val="0"/>
              </a:spcBef>
              <a:spcAft>
                <a:spcPts val="0"/>
              </a:spcAft>
              <a:buNone/>
            </a:pPr>
            <a:r>
              <a:t/>
            </a:r>
            <a:endParaRPr/>
          </a:p>
        </p:txBody>
      </p:sp>
      <p:sp>
        <p:nvSpPr>
          <p:cNvPr id="220" name="Google Shape;22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El combate será de tipo point and click y contará con distintos tipos de proyectiles como balísticos, de energía o con ricochet.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Recibir heridas afectara al estado del personaje y podrá causar el final de la partida.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Por ello, el jugador deberá gestionar su equipamiento antes de visitar una zona determinada… llevando medicinas, armas y protección suficiente para sobrevivir a los encuentros que esta pueda presentar.</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Si al acabar el tiempo el jugador tarda demasiado en abandonar la localización sufrirá penalizaciones por hipotermia que en caso de ser muy graves tendrán como consecuencia la muerte del mismo y por tanto el final de la partida.</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Además, estas localizaciones contarán con tablas de saqueo diferentes  (por ejemplo un hospital tendrá mayor posibilidad de contener medicinas) y aumentaran en dificultad según su cercanía a la brecha.</a:t>
            </a:r>
            <a:endParaRPr/>
          </a:p>
        </p:txBody>
      </p:sp>
      <p:sp>
        <p:nvSpPr>
          <p:cNvPr id="227" name="Google Shape;2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En la segunda parte de nuestro loop, durante las frías noches del planeta Aurora el jugador gestionará los recursos conseguidos durante el día en la seguridad de su refugio.</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En el, contará con distintas estaciones en las que podrá realizar acciones que restarán tiempo de la noche.</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Estas serán desde las más rutinarias como comer o dormir hasta acciones que afectan al progreso principal del juego como realizar reparaciones en la capsula de evacuación.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Así, el jugador deberá aprender a gestionar correctamente sus recursos para poder sobrevivir hasta reparar la nave.</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Decidiendo cada día que lugar ir a saquear durante las horas de luz, usando el equipamiento correcto y manteniendo un balance entre supervivencia y progreso en el refugio durante la noche.</a:t>
            </a:r>
            <a:endParaRPr/>
          </a:p>
        </p:txBody>
      </p:sp>
      <p:sp>
        <p:nvSpPr>
          <p:cNvPr id="237" name="Google Shape;2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11b87c983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11b87c983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d11b87c983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El estilo visual será en pixel art relativamente nítido en vista lateral. Se mantendrá un tono principalmente serio y crudo a lo largo del juego, pero no sin pequeños momentos de levedad; el objetivo es que el jugador sienta que cada día de la partida es una victoria en sí. </a:t>
            </a:r>
            <a:endParaRPr/>
          </a:p>
          <a:p>
            <a:pPr indent="0" lvl="0" marL="0" rtl="0" algn="l">
              <a:spcBef>
                <a:spcPts val="0"/>
              </a:spcBef>
              <a:spcAft>
                <a:spcPts val="0"/>
              </a:spcAft>
              <a:buNone/>
            </a:pPr>
            <a:r>
              <a:rPr lang="es-ES"/>
              <a:t>Para reforzar esto, se empleará una paleta de colores principalmente oscura, con elementos de resaltado en colores primarios en todos los personajes y objetos importantes.</a:t>
            </a:r>
            <a:endParaRPr/>
          </a:p>
        </p:txBody>
      </p:sp>
      <p:sp>
        <p:nvSpPr>
          <p:cNvPr id="260" name="Google Shape;26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A parte de la organizacion por roles que hablamos el hito anterior, hemos organizado los sprints en 2 reuniones por</a:t>
            </a:r>
            <a:endParaRPr/>
          </a:p>
          <a:p>
            <a:pPr indent="0" lvl="0" marL="0" rtl="0" algn="l">
              <a:spcBef>
                <a:spcPts val="0"/>
              </a:spcBef>
              <a:spcAft>
                <a:spcPts val="0"/>
              </a:spcAft>
              <a:buClr>
                <a:schemeClr val="dk1"/>
              </a:buClr>
              <a:buSzPts val="1200"/>
              <a:buFont typeface="Calibri"/>
              <a:buNone/>
            </a:pPr>
            <a:r>
              <a:rPr lang="es-ES"/>
              <a:t> semana.</a:t>
            </a:r>
            <a:endParaRPr/>
          </a:p>
          <a:p>
            <a:pPr indent="0" lvl="0" marL="0" rtl="0" algn="l">
              <a:spcBef>
                <a:spcPts val="0"/>
              </a:spcBef>
              <a:spcAft>
                <a:spcPts val="0"/>
              </a:spcAft>
              <a:buClr>
                <a:schemeClr val="dk1"/>
              </a:buClr>
              <a:buSzPts val="1200"/>
              <a:buFont typeface="Calibri"/>
              <a:buNone/>
            </a:pPr>
            <a:r>
              <a:rPr lang="es-ES"/>
              <a:t>La primera para comenzar el sprint, donde decidimos que historias realiza cada miembro y las estimamos utilizando</a:t>
            </a:r>
            <a:endParaRPr/>
          </a:p>
          <a:p>
            <a:pPr indent="0" lvl="0" marL="0" rtl="0" algn="l">
              <a:spcBef>
                <a:spcPts val="0"/>
              </a:spcBef>
              <a:spcAft>
                <a:spcPts val="0"/>
              </a:spcAft>
              <a:buClr>
                <a:schemeClr val="dk1"/>
              </a:buClr>
              <a:buSzPts val="1200"/>
              <a:buFont typeface="Calibri"/>
              <a:buNone/>
            </a:pPr>
            <a:r>
              <a:rPr lang="es-ES"/>
              <a:t>planning poker, además de comentar lo realizado durante el sprint anterior, es decir, que ha ido bien, que ha ido mal y </a:t>
            </a:r>
            <a:endParaRPr/>
          </a:p>
          <a:p>
            <a:pPr indent="0" lvl="0" marL="0" rtl="0" algn="l">
              <a:spcBef>
                <a:spcPts val="0"/>
              </a:spcBef>
              <a:spcAft>
                <a:spcPts val="0"/>
              </a:spcAft>
              <a:buClr>
                <a:schemeClr val="dk1"/>
              </a:buClr>
              <a:buSzPts val="1200"/>
              <a:buFont typeface="Calibri"/>
              <a:buNone/>
            </a:pPr>
            <a:r>
              <a:rPr lang="es-ES"/>
              <a:t>como mejorarlo. La segunda reunion la realizamos a mitad del sprint </a:t>
            </a:r>
            <a:endParaRPr/>
          </a:p>
          <a:p>
            <a:pPr indent="0" lvl="0" marL="0" rtl="0" algn="l">
              <a:spcBef>
                <a:spcPts val="0"/>
              </a:spcBef>
              <a:spcAft>
                <a:spcPts val="0"/>
              </a:spcAft>
              <a:buClr>
                <a:schemeClr val="dk1"/>
              </a:buClr>
              <a:buSzPts val="1200"/>
              <a:buFont typeface="Calibri"/>
              <a:buNone/>
            </a:pPr>
            <a:r>
              <a:rPr lang="es-ES"/>
              <a:t>para valorar los avances y poder adaptarse a las necesidades de cada miembro, por si alguien necesita ayuda o incluso </a:t>
            </a:r>
            <a:endParaRPr/>
          </a:p>
          <a:p>
            <a:pPr indent="0" lvl="0" marL="0" rtl="0" algn="l">
              <a:spcBef>
                <a:spcPts val="0"/>
              </a:spcBef>
              <a:spcAft>
                <a:spcPts val="0"/>
              </a:spcAft>
              <a:buClr>
                <a:schemeClr val="dk1"/>
              </a:buClr>
              <a:buSzPts val="1200"/>
              <a:buFont typeface="Calibri"/>
              <a:buNone/>
            </a:pPr>
            <a:r>
              <a:rPr lang="es-ES"/>
              <a:t>puede comenzar una historia de usuario nueva. Todas estas reuniones y comunicación las llevamos a cabo en discord. </a:t>
            </a:r>
            <a:endParaRPr/>
          </a:p>
        </p:txBody>
      </p:sp>
      <p:sp>
        <p:nvSpPr>
          <p:cNvPr id="272" name="Google Shape;272;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55" name="Google Shape;155;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11b87c983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d11b87c983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63" name="Google Shape;163;gd11b87c983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11b87c983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d11b87c983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1" name="Google Shape;171;gd11b87c983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11b87c98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d11b87c983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9" name="Google Shape;179;gd11b87c983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11b87c983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d11b87c983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87" name="Google Shape;187;gd11b87c983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11b87c983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d11b87c983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95" name="Google Shape;195;gd11b87c983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11b87c983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d11b87c983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203" name="Google Shape;203;gd11b87c983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11b87c983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d11b87c983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1" name="Google Shape;211;gd11b87c983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8" name="Google Shape;18;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pic>
        <p:nvPicPr>
          <p:cNvPr descr="Slate-V2-HD-panoPhotoInset.png" id="76" name="Google Shape;76;p25"/>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7" name="Google Shape;77;p25"/>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4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9pPr>
          </a:lstStyle>
          <a:p/>
        </p:txBody>
      </p:sp>
      <p:sp>
        <p:nvSpPr>
          <p:cNvPr id="79" name="Google Shape;79;p25"/>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0" name="Google Shape;80;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3" name="Shape 83"/>
        <p:cNvGrpSpPr/>
        <p:nvPr/>
      </p:nvGrpSpPr>
      <p:grpSpPr>
        <a:xfrm>
          <a:off x="0" y="0"/>
          <a:ext cx="0" cy="0"/>
          <a:chOff x="0" y="0"/>
          <a:chExt cx="0" cy="0"/>
        </a:xfrm>
      </p:grpSpPr>
      <p:sp>
        <p:nvSpPr>
          <p:cNvPr id="84" name="Google Shape;84;p26"/>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6" name="Google Shape;86;p2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9" name="Shape 89"/>
        <p:cNvGrpSpPr/>
        <p:nvPr/>
      </p:nvGrpSpPr>
      <p:grpSpPr>
        <a:xfrm>
          <a:off x="0" y="0"/>
          <a:ext cx="0" cy="0"/>
          <a:chOff x="0" y="0"/>
          <a:chExt cx="0" cy="0"/>
        </a:xfrm>
      </p:grpSpPr>
      <p:sp>
        <p:nvSpPr>
          <p:cNvPr id="90" name="Google Shape;90;p27"/>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7"/>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2" name="Google Shape;92;p27"/>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3" name="Google Shape;93;p2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96" name="Google Shape;96;p27"/>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lang="es-ES" sz="8000" cap="none">
                <a:solidFill>
                  <a:schemeClr val="lt1"/>
                </a:solidFill>
                <a:latin typeface="Lustria"/>
                <a:ea typeface="Lustria"/>
                <a:cs typeface="Lustria"/>
                <a:sym typeface="Lustria"/>
              </a:rPr>
              <a:t>“</a:t>
            </a:r>
            <a:endParaRPr/>
          </a:p>
        </p:txBody>
      </p:sp>
      <p:sp>
        <p:nvSpPr>
          <p:cNvPr id="97" name="Google Shape;97;p27"/>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lang="es-ES" sz="800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8" name="Shape 98"/>
        <p:cNvGrpSpPr/>
        <p:nvPr/>
      </p:nvGrpSpPr>
      <p:grpSpPr>
        <a:xfrm>
          <a:off x="0" y="0"/>
          <a:ext cx="0" cy="0"/>
          <a:chOff x="0" y="0"/>
          <a:chExt cx="0" cy="0"/>
        </a:xfrm>
      </p:grpSpPr>
      <p:sp>
        <p:nvSpPr>
          <p:cNvPr id="99" name="Google Shape;99;p28"/>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8"/>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1" name="Google Shape;101;p2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4" name="Shape 104"/>
        <p:cNvGrpSpPr/>
        <p:nvPr/>
      </p:nvGrpSpPr>
      <p:grpSpPr>
        <a:xfrm>
          <a:off x="0" y="0"/>
          <a:ext cx="0" cy="0"/>
          <a:chOff x="0" y="0"/>
          <a:chExt cx="0" cy="0"/>
        </a:xfrm>
      </p:grpSpPr>
      <p:sp>
        <p:nvSpPr>
          <p:cNvPr id="105" name="Google Shape;105;p2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9"/>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29"/>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29"/>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9" name="Google Shape;109;p29"/>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0" name="Google Shape;110;p29"/>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1" name="Google Shape;111;p29"/>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2" name="Google Shape;112;p2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pic>
        <p:nvPicPr>
          <p:cNvPr descr="Slate-V2-HD-3colPhotoInset.png" id="116" name="Google Shape;116;p30"/>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7" name="Google Shape;117;p30"/>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8" name="Google Shape;118;p30"/>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9" name="Google Shape;119;p30"/>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0"/>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1" name="Google Shape;121;p30"/>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2" name="Google Shape;122;p30"/>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3" name="Google Shape;123;p30"/>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4" name="Google Shape;124;p30"/>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5" name="Google Shape;125;p30"/>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6" name="Google Shape;126;p30"/>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7" name="Google Shape;127;p30"/>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8" name="Google Shape;128;p30"/>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9" name="Google Shape;129;p3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2" name="Shape 132"/>
        <p:cNvGrpSpPr/>
        <p:nvPr/>
      </p:nvGrpSpPr>
      <p:grpSpPr>
        <a:xfrm>
          <a:off x="0" y="0"/>
          <a:ext cx="0" cy="0"/>
          <a:chOff x="0" y="0"/>
          <a:chExt cx="0" cy="0"/>
        </a:xfrm>
      </p:grpSpPr>
      <p:sp>
        <p:nvSpPr>
          <p:cNvPr id="133" name="Google Shape;133;p3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1"/>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5" name="Google Shape;135;p3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2"/>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2"/>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41" name="Google Shape;141;p3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4" name="Google Shape;24;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30" name="Google Shape;30;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6" name="Google Shape;36;p19"/>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7" name="Google Shape;37;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pic>
        <p:nvPicPr>
          <p:cNvPr descr="Slate-V2-HD-compPhotoInset.png" id="41" name="Google Shape;41;p20"/>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42" name="Google Shape;42;p20"/>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43" name="Google Shape;43;p2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5" name="Google Shape;45;p20"/>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6" name="Google Shape;46;p20"/>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7" name="Google Shape;47;p20"/>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8" name="Google Shape;48;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2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3"/>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3"/>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3" name="Google Shape;63;p23"/>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4" name="Google Shape;64;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pic>
        <p:nvPicPr>
          <p:cNvPr descr="Slate-V2-HD-vertPhotoInset.png" id="68" name="Google Shape;68;p24"/>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9" name="Google Shape;69;p24"/>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71" name="Google Shape;71;p24"/>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72" name="Google Shape;72;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5"/>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12" name="Google Shape;12;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3" name="Google Shape;13;p1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4" name="Google Shape;14;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gif"/><Relationship Id="rId5" Type="http://schemas.openxmlformats.org/officeDocument/2006/relationships/image" Target="../media/image10.gif"/><Relationship Id="rId6"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gif"/><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gif"/><Relationship Id="rId4" Type="http://schemas.openxmlformats.org/officeDocument/2006/relationships/image" Target="../media/image25.gif"/><Relationship Id="rId5" Type="http://schemas.openxmlformats.org/officeDocument/2006/relationships/image" Target="../media/image2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gif"/><Relationship Id="rId4" Type="http://schemas.openxmlformats.org/officeDocument/2006/relationships/image" Target="../media/image20.gif"/><Relationship Id="rId5" Type="http://schemas.openxmlformats.org/officeDocument/2006/relationships/image" Target="../media/image18.gif"/><Relationship Id="rId6" Type="http://schemas.openxmlformats.org/officeDocument/2006/relationships/image" Target="../media/image19.gif"/><Relationship Id="rId7" Type="http://schemas.openxmlformats.org/officeDocument/2006/relationships/image" Target="../media/image21.gif"/><Relationship Id="rId8" Type="http://schemas.openxmlformats.org/officeDocument/2006/relationships/image" Target="../media/image2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0.gif"/><Relationship Id="rId4" Type="http://schemas.openxmlformats.org/officeDocument/2006/relationships/image" Target="../media/image5.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2.gif"/><Relationship Id="rId4" Type="http://schemas.openxmlformats.org/officeDocument/2006/relationships/image" Target="../media/image5.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1.gif"/><Relationship Id="rId4" Type="http://schemas.openxmlformats.org/officeDocument/2006/relationships/image" Target="../media/image5.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gif"/><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4.gif"/><Relationship Id="rId4" Type="http://schemas.openxmlformats.org/officeDocument/2006/relationships/image" Target="../media/image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gif"/><Relationship Id="rId4" Type="http://schemas.openxmlformats.org/officeDocument/2006/relationships/image" Target="../media/image5.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gif"/><Relationship Id="rId4" Type="http://schemas.openxmlformats.org/officeDocument/2006/relationships/image" Target="../media/image5.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gif"/><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idx="1" type="subTitle"/>
          </p:nvPr>
        </p:nvSpPr>
        <p:spPr>
          <a:xfrm>
            <a:off x="7291635" y="4463587"/>
            <a:ext cx="4900365" cy="2313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lnSpcReduction="20000"/>
          </a:bodyPr>
          <a:lstStyle/>
          <a:p>
            <a:pPr indent="0" lvl="0" marL="0" rtl="0" algn="l">
              <a:lnSpc>
                <a:spcPct val="150000"/>
              </a:lnSpc>
              <a:spcBef>
                <a:spcPts val="0"/>
              </a:spcBef>
              <a:spcAft>
                <a:spcPts val="0"/>
              </a:spcAft>
              <a:buSzPts val="1260"/>
              <a:buNone/>
            </a:pPr>
            <a:r>
              <a:rPr b="1" lang="es-ES" sz="1800">
                <a:solidFill>
                  <a:srgbClr val="E88663"/>
                </a:solidFill>
                <a:latin typeface="Orbitron"/>
                <a:ea typeface="Orbitron"/>
                <a:cs typeface="Orbitron"/>
                <a:sym typeface="Orbitron"/>
              </a:rPr>
              <a:t>Cristian Castillo       Emile de Kadt </a:t>
            </a:r>
            <a:endParaRPr b="1" sz="1800">
              <a:solidFill>
                <a:srgbClr val="E88663"/>
              </a:solidFill>
              <a:latin typeface="Orbitron"/>
              <a:ea typeface="Orbitron"/>
              <a:cs typeface="Orbitron"/>
              <a:sym typeface="Orbitron"/>
            </a:endParaRPr>
          </a:p>
          <a:p>
            <a:pPr indent="0" lvl="0" marL="0" rtl="0" algn="l">
              <a:lnSpc>
                <a:spcPct val="150000"/>
              </a:lnSpc>
              <a:spcBef>
                <a:spcPts val="0"/>
              </a:spcBef>
              <a:spcAft>
                <a:spcPts val="0"/>
              </a:spcAft>
              <a:buSzPts val="1260"/>
              <a:buNone/>
            </a:pPr>
            <a:r>
              <a:rPr b="1" lang="es-ES" sz="1800">
                <a:solidFill>
                  <a:srgbClr val="E88663"/>
                </a:solidFill>
                <a:latin typeface="Orbitron"/>
                <a:ea typeface="Orbitron"/>
                <a:cs typeface="Orbitron"/>
                <a:sym typeface="Orbitron"/>
              </a:rPr>
              <a:t>Yojhan S. García 	   </a:t>
            </a:r>
            <a:r>
              <a:rPr b="1" lang="es-ES" sz="1800">
                <a:solidFill>
                  <a:srgbClr val="E88663"/>
                </a:solidFill>
                <a:latin typeface="Orbitron"/>
                <a:ea typeface="Orbitron"/>
                <a:cs typeface="Orbitron"/>
                <a:sym typeface="Orbitron"/>
              </a:rPr>
              <a:t>Iago Quintas </a:t>
            </a:r>
            <a:endParaRPr>
              <a:latin typeface="Orbitron"/>
              <a:ea typeface="Orbitron"/>
              <a:cs typeface="Orbitron"/>
              <a:sym typeface="Orbitron"/>
            </a:endParaRPr>
          </a:p>
          <a:p>
            <a:pPr indent="0" lvl="0" marL="0" rtl="0" algn="l">
              <a:lnSpc>
                <a:spcPct val="150000"/>
              </a:lnSpc>
              <a:spcBef>
                <a:spcPts val="960"/>
              </a:spcBef>
              <a:spcAft>
                <a:spcPts val="0"/>
              </a:spcAft>
              <a:buSzPts val="1260"/>
              <a:buNone/>
            </a:pPr>
            <a:r>
              <a:rPr b="1" lang="es-ES" sz="1800">
                <a:solidFill>
                  <a:srgbClr val="E88663"/>
                </a:solidFill>
                <a:latin typeface="Orbitron"/>
                <a:ea typeface="Orbitron"/>
                <a:cs typeface="Orbitron"/>
                <a:sym typeface="Orbitron"/>
              </a:rPr>
              <a:t>Pablo González       Pablo Fernández</a:t>
            </a:r>
            <a:endParaRPr>
              <a:latin typeface="Orbitron"/>
              <a:ea typeface="Orbitron"/>
              <a:cs typeface="Orbitron"/>
              <a:sym typeface="Orbitron"/>
            </a:endParaRPr>
          </a:p>
          <a:p>
            <a:pPr indent="0" lvl="0" marL="0" rtl="0" algn="l">
              <a:lnSpc>
                <a:spcPct val="150000"/>
              </a:lnSpc>
              <a:spcBef>
                <a:spcPts val="960"/>
              </a:spcBef>
              <a:spcAft>
                <a:spcPts val="0"/>
              </a:spcAft>
              <a:buSzPts val="1260"/>
              <a:buNone/>
            </a:pPr>
            <a:r>
              <a:rPr b="1" lang="es-ES" sz="1800">
                <a:solidFill>
                  <a:srgbClr val="E88663"/>
                </a:solidFill>
                <a:latin typeface="Orbitron"/>
                <a:ea typeface="Orbitron"/>
                <a:cs typeface="Orbitron"/>
                <a:sym typeface="Orbitron"/>
              </a:rPr>
              <a:t>Aarón N. Moreno     </a:t>
            </a:r>
            <a:r>
              <a:rPr b="1" lang="es-ES" sz="1800">
                <a:solidFill>
                  <a:srgbClr val="E88663"/>
                </a:solidFill>
                <a:latin typeface="Orbitron"/>
                <a:ea typeface="Orbitron"/>
                <a:cs typeface="Orbitron"/>
                <a:sym typeface="Orbitron"/>
              </a:rPr>
              <a:t>Iván Sánchez </a:t>
            </a:r>
            <a:endParaRPr>
              <a:latin typeface="Orbitron"/>
              <a:ea typeface="Orbitron"/>
              <a:cs typeface="Orbitron"/>
              <a:sym typeface="Orbitron"/>
            </a:endParaRPr>
          </a:p>
          <a:p>
            <a:pPr indent="0" lvl="0" marL="0" rtl="0" algn="l">
              <a:spcBef>
                <a:spcPts val="960"/>
              </a:spcBef>
              <a:spcAft>
                <a:spcPts val="0"/>
              </a:spcAft>
              <a:buSzPts val="1260"/>
              <a:buNone/>
            </a:pPr>
            <a:r>
              <a:rPr b="1" lang="es-ES" sz="1800">
                <a:solidFill>
                  <a:srgbClr val="E88663"/>
                </a:solidFill>
                <a:latin typeface="Orbitron"/>
                <a:ea typeface="Orbitron"/>
                <a:cs typeface="Orbitron"/>
                <a:sym typeface="Orbitron"/>
              </a:rPr>
              <a:t>            </a:t>
            </a:r>
            <a:endParaRPr>
              <a:latin typeface="Orbitron"/>
              <a:ea typeface="Orbitron"/>
              <a:cs typeface="Orbitron"/>
              <a:sym typeface="Orbitron"/>
            </a:endParaRPr>
          </a:p>
        </p:txBody>
      </p:sp>
      <p:pic>
        <p:nvPicPr>
          <p:cNvPr id="149" name="Google Shape;149;p1"/>
          <p:cNvPicPr preferRelativeResize="0"/>
          <p:nvPr/>
        </p:nvPicPr>
        <p:blipFill rotWithShape="1">
          <a:blip r:embed="rId3">
            <a:alphaModFix/>
          </a:blip>
          <a:srcRect b="0" l="0" r="0" t="0"/>
          <a:stretch/>
        </p:blipFill>
        <p:spPr>
          <a:xfrm>
            <a:off x="2141028" y="3572197"/>
            <a:ext cx="3839352" cy="3839352"/>
          </a:xfrm>
          <a:prstGeom prst="rect">
            <a:avLst/>
          </a:prstGeom>
          <a:noFill/>
          <a:ln>
            <a:noFill/>
          </a:ln>
        </p:spPr>
      </p:pic>
      <p:sp>
        <p:nvSpPr>
          <p:cNvPr id="150" name="Google Shape;150;p1"/>
          <p:cNvSpPr txBox="1"/>
          <p:nvPr/>
        </p:nvSpPr>
        <p:spPr>
          <a:xfrm>
            <a:off x="7413695" y="2379000"/>
            <a:ext cx="4656244" cy="10500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935"/>
              <a:buFont typeface="Consolas"/>
              <a:buNone/>
            </a:pPr>
            <a:r>
              <a:rPr b="1" i="0" lang="es-ES" sz="6000" u="none" cap="none" strike="noStrike">
                <a:solidFill>
                  <a:schemeClr val="lt2"/>
                </a:solidFill>
                <a:latin typeface="Orbitron Regular"/>
                <a:ea typeface="Orbitron Regular"/>
                <a:cs typeface="Orbitron Regular"/>
                <a:sym typeface="Orbitron Regular"/>
              </a:rPr>
              <a:t>HITO </a:t>
            </a:r>
            <a:r>
              <a:rPr b="1" lang="es-ES" sz="6000">
                <a:solidFill>
                  <a:schemeClr val="lt2"/>
                </a:solidFill>
                <a:latin typeface="Orbitron Regular"/>
                <a:ea typeface="Orbitron Regular"/>
                <a:cs typeface="Orbitron Regular"/>
                <a:sym typeface="Orbitron Regular"/>
              </a:rPr>
              <a:t>2</a:t>
            </a:r>
            <a:endParaRPr b="0" i="0" sz="6000" u="none" cap="none" strike="noStrike">
              <a:solidFill>
                <a:schemeClr val="lt1"/>
              </a:solidFill>
              <a:latin typeface="Orbitron Regular"/>
              <a:ea typeface="Orbitron Regular"/>
              <a:cs typeface="Orbitron Regular"/>
              <a:sym typeface="Orbitron Regular"/>
            </a:endParaRPr>
          </a:p>
        </p:txBody>
      </p:sp>
      <p:pic>
        <p:nvPicPr>
          <p:cNvPr descr="Logo&#10;&#10;Description automatically generated" id="151" name="Google Shape;151;p1"/>
          <p:cNvPicPr preferRelativeResize="0"/>
          <p:nvPr/>
        </p:nvPicPr>
        <p:blipFill rotWithShape="1">
          <a:blip r:embed="rId4">
            <a:alphaModFix/>
          </a:blip>
          <a:srcRect b="0" l="0" r="0" t="0"/>
          <a:stretch/>
        </p:blipFill>
        <p:spPr>
          <a:xfrm>
            <a:off x="433631" y="-921668"/>
            <a:ext cx="6858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
          <p:cNvSpPr txBox="1"/>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a:latin typeface="Orbitron Regular"/>
                <a:ea typeface="Orbitron Regular"/>
                <a:cs typeface="Orbitron Regular"/>
                <a:sym typeface="Orbitron Regular"/>
              </a:rPr>
              <a:t>JUGABILIDAD</a:t>
            </a:r>
            <a:endParaRPr>
              <a:latin typeface="Orbitron Regular"/>
              <a:ea typeface="Orbitron Regular"/>
              <a:cs typeface="Orbitron Regular"/>
              <a:sym typeface="Orbitron Regular"/>
            </a:endParaRPr>
          </a:p>
        </p:txBody>
      </p:sp>
      <p:pic>
        <p:nvPicPr>
          <p:cNvPr descr="Graphical user interface, text&#10;&#10;Description automatically generated" id="223" name="Google Shape;223;p3"/>
          <p:cNvPicPr preferRelativeResize="0"/>
          <p:nvPr/>
        </p:nvPicPr>
        <p:blipFill rotWithShape="1">
          <a:blip r:embed="rId3">
            <a:alphaModFix/>
          </a:blip>
          <a:srcRect b="0" l="0" r="0" t="0"/>
          <a:stretch/>
        </p:blipFill>
        <p:spPr>
          <a:xfrm>
            <a:off x="-5325" y="1437159"/>
            <a:ext cx="12192000" cy="50800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
          <p:cNvSpPr txBox="1"/>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a:latin typeface="Orbitron Regular"/>
                <a:ea typeface="Orbitron Regular"/>
                <a:cs typeface="Orbitron Regular"/>
                <a:sym typeface="Orbitron Regular"/>
              </a:rPr>
              <a:t>JUGABILIDAD</a:t>
            </a:r>
            <a:endParaRPr>
              <a:latin typeface="Orbitron Regular"/>
              <a:ea typeface="Orbitron Regular"/>
              <a:cs typeface="Orbitron Regular"/>
              <a:sym typeface="Orbitron Regular"/>
            </a:endParaRPr>
          </a:p>
        </p:txBody>
      </p:sp>
      <p:pic>
        <p:nvPicPr>
          <p:cNvPr id="230" name="Google Shape;230;p5"/>
          <p:cNvPicPr preferRelativeResize="0"/>
          <p:nvPr/>
        </p:nvPicPr>
        <p:blipFill>
          <a:blip r:embed="rId3">
            <a:alphaModFix/>
          </a:blip>
          <a:stretch>
            <a:fillRect/>
          </a:stretch>
        </p:blipFill>
        <p:spPr>
          <a:xfrm>
            <a:off x="388225" y="4181349"/>
            <a:ext cx="5276331" cy="2287880"/>
          </a:xfrm>
          <a:prstGeom prst="rect">
            <a:avLst/>
          </a:prstGeom>
          <a:noFill/>
          <a:ln>
            <a:noFill/>
          </a:ln>
        </p:spPr>
      </p:pic>
      <p:pic>
        <p:nvPicPr>
          <p:cNvPr id="231" name="Google Shape;231;p5"/>
          <p:cNvPicPr preferRelativeResize="0"/>
          <p:nvPr/>
        </p:nvPicPr>
        <p:blipFill>
          <a:blip r:embed="rId4">
            <a:alphaModFix/>
          </a:blip>
          <a:stretch>
            <a:fillRect/>
          </a:stretch>
        </p:blipFill>
        <p:spPr>
          <a:xfrm>
            <a:off x="7978607" y="1427349"/>
            <a:ext cx="2287885" cy="2287875"/>
          </a:xfrm>
          <a:prstGeom prst="rect">
            <a:avLst/>
          </a:prstGeom>
          <a:noFill/>
          <a:ln>
            <a:noFill/>
          </a:ln>
        </p:spPr>
      </p:pic>
      <p:pic>
        <p:nvPicPr>
          <p:cNvPr id="232" name="Google Shape;232;p5"/>
          <p:cNvPicPr preferRelativeResize="0"/>
          <p:nvPr/>
        </p:nvPicPr>
        <p:blipFill>
          <a:blip r:embed="rId5">
            <a:alphaModFix/>
          </a:blip>
          <a:stretch>
            <a:fillRect/>
          </a:stretch>
        </p:blipFill>
        <p:spPr>
          <a:xfrm>
            <a:off x="8363956" y="2378691"/>
            <a:ext cx="2009252" cy="4018504"/>
          </a:xfrm>
          <a:prstGeom prst="rect">
            <a:avLst/>
          </a:prstGeom>
          <a:noFill/>
          <a:ln>
            <a:noFill/>
          </a:ln>
        </p:spPr>
      </p:pic>
      <p:pic>
        <p:nvPicPr>
          <p:cNvPr id="233" name="Google Shape;233;p5"/>
          <p:cNvPicPr preferRelativeResize="0"/>
          <p:nvPr/>
        </p:nvPicPr>
        <p:blipFill>
          <a:blip r:embed="rId6">
            <a:alphaModFix/>
          </a:blip>
          <a:stretch>
            <a:fillRect/>
          </a:stretch>
        </p:blipFill>
        <p:spPr>
          <a:xfrm>
            <a:off x="1171975" y="1288654"/>
            <a:ext cx="3708807" cy="256525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
          <p:cNvSpPr txBox="1"/>
          <p:nvPr>
            <p:ph type="title"/>
          </p:nvPr>
        </p:nvSpPr>
        <p:spPr>
          <a:xfrm>
            <a:off x="1005704" y="296265"/>
            <a:ext cx="10353900" cy="9705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sz="4000">
                <a:latin typeface="Orbitron Regular"/>
                <a:ea typeface="Orbitron Regular"/>
                <a:cs typeface="Orbitron Regular"/>
                <a:sym typeface="Orbitron Regular"/>
              </a:rPr>
              <a:t>MECÁNICA</a:t>
            </a:r>
            <a:endParaRPr>
              <a:latin typeface="Orbitron Regular"/>
              <a:ea typeface="Orbitron Regular"/>
              <a:cs typeface="Orbitron Regular"/>
              <a:sym typeface="Orbitron Regular"/>
            </a:endParaRPr>
          </a:p>
        </p:txBody>
      </p:sp>
      <p:sp>
        <p:nvSpPr>
          <p:cNvPr id="240" name="Google Shape;240;p6"/>
          <p:cNvSpPr txBox="1"/>
          <p:nvPr/>
        </p:nvSpPr>
        <p:spPr>
          <a:xfrm>
            <a:off x="429408" y="1381976"/>
            <a:ext cx="3856485" cy="53244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b="0" i="0" lang="es-ES" sz="1800" u="none" cap="none" strike="noStrike">
                <a:solidFill>
                  <a:schemeClr val="lt2"/>
                </a:solidFill>
                <a:latin typeface="Orbitron"/>
                <a:ea typeface="Orbitron"/>
                <a:cs typeface="Orbitron"/>
                <a:sym typeface="Orbitron"/>
              </a:rPr>
              <a:t>Refugio</a:t>
            </a:r>
            <a:endParaRPr/>
          </a:p>
        </p:txBody>
      </p:sp>
      <p:sp>
        <p:nvSpPr>
          <p:cNvPr id="241" name="Google Shape;241;p6"/>
          <p:cNvSpPr txBox="1"/>
          <p:nvPr/>
        </p:nvSpPr>
        <p:spPr>
          <a:xfrm>
            <a:off x="1415000" y="3603013"/>
            <a:ext cx="29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FFFFFF"/>
                </a:solidFill>
                <a:latin typeface="Lustria"/>
                <a:ea typeface="Lustria"/>
                <a:cs typeface="Lustria"/>
                <a:sym typeface="Lustria"/>
              </a:rPr>
              <a:t>Insertar gif refugio</a:t>
            </a:r>
            <a:endParaRPr>
              <a:solidFill>
                <a:srgbClr val="FFFFFF"/>
              </a:solidFill>
              <a:latin typeface="Lustria"/>
              <a:ea typeface="Lustria"/>
              <a:cs typeface="Lustria"/>
              <a:sym typeface="Lustria"/>
            </a:endParaRPr>
          </a:p>
        </p:txBody>
      </p:sp>
      <p:sp>
        <p:nvSpPr>
          <p:cNvPr id="242" name="Google Shape;242;p6"/>
          <p:cNvSpPr txBox="1"/>
          <p:nvPr/>
        </p:nvSpPr>
        <p:spPr>
          <a:xfrm>
            <a:off x="4167758" y="1381951"/>
            <a:ext cx="3856500" cy="532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lang="es-ES" sz="1800">
                <a:solidFill>
                  <a:schemeClr val="lt2"/>
                </a:solidFill>
                <a:latin typeface="Orbitron"/>
                <a:ea typeface="Orbitron"/>
                <a:cs typeface="Orbitron"/>
                <a:sym typeface="Orbitron"/>
              </a:rPr>
              <a:t>Raids</a:t>
            </a:r>
            <a:endParaRPr/>
          </a:p>
        </p:txBody>
      </p:sp>
      <p:sp>
        <p:nvSpPr>
          <p:cNvPr id="243" name="Google Shape;243;p6"/>
          <p:cNvSpPr txBox="1"/>
          <p:nvPr/>
        </p:nvSpPr>
        <p:spPr>
          <a:xfrm>
            <a:off x="8335508" y="1381951"/>
            <a:ext cx="3856500" cy="532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lang="es-ES" sz="1800">
                <a:solidFill>
                  <a:schemeClr val="lt2"/>
                </a:solidFill>
                <a:latin typeface="Orbitron"/>
                <a:ea typeface="Orbitron"/>
                <a:cs typeface="Orbitron"/>
                <a:sym typeface="Orbitron"/>
              </a:rPr>
              <a:t>Mapa</a:t>
            </a:r>
            <a:endParaRPr/>
          </a:p>
        </p:txBody>
      </p:sp>
      <p:pic>
        <p:nvPicPr>
          <p:cNvPr id="244" name="Google Shape;244;p6"/>
          <p:cNvPicPr preferRelativeResize="0"/>
          <p:nvPr/>
        </p:nvPicPr>
        <p:blipFill rotWithShape="1">
          <a:blip r:embed="rId3">
            <a:alphaModFix/>
          </a:blip>
          <a:srcRect b="0" l="0" r="0" t="4607"/>
          <a:stretch/>
        </p:blipFill>
        <p:spPr>
          <a:xfrm>
            <a:off x="8527650" y="2759550"/>
            <a:ext cx="3472225" cy="2326000"/>
          </a:xfrm>
          <a:prstGeom prst="rect">
            <a:avLst/>
          </a:prstGeom>
          <a:noFill/>
          <a:ln>
            <a:noFill/>
          </a:ln>
        </p:spPr>
      </p:pic>
      <p:pic>
        <p:nvPicPr>
          <p:cNvPr id="245" name="Google Shape;245;p6"/>
          <p:cNvPicPr preferRelativeResize="0"/>
          <p:nvPr/>
        </p:nvPicPr>
        <p:blipFill>
          <a:blip r:embed="rId4">
            <a:alphaModFix/>
          </a:blip>
          <a:stretch>
            <a:fillRect/>
          </a:stretch>
        </p:blipFill>
        <p:spPr>
          <a:xfrm>
            <a:off x="4298425" y="2647550"/>
            <a:ext cx="3768455" cy="2549988"/>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d11b87c983_0_32"/>
          <p:cNvSpPr txBox="1"/>
          <p:nvPr>
            <p:ph type="title"/>
          </p:nvPr>
        </p:nvSpPr>
        <p:spPr>
          <a:xfrm>
            <a:off x="1005704" y="296265"/>
            <a:ext cx="10353900" cy="9705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sz="4000">
                <a:latin typeface="Orbitron Regular"/>
                <a:ea typeface="Orbitron Regular"/>
                <a:cs typeface="Orbitron Regular"/>
                <a:sym typeface="Orbitron Regular"/>
              </a:rPr>
              <a:t>MECÁNICA</a:t>
            </a:r>
            <a:endParaRPr>
              <a:latin typeface="Orbitron Regular"/>
              <a:ea typeface="Orbitron Regular"/>
              <a:cs typeface="Orbitron Regular"/>
              <a:sym typeface="Orbitron Regular"/>
            </a:endParaRPr>
          </a:p>
        </p:txBody>
      </p:sp>
      <p:sp>
        <p:nvSpPr>
          <p:cNvPr id="252" name="Google Shape;252;gd11b87c983_0_32"/>
          <p:cNvSpPr txBox="1"/>
          <p:nvPr/>
        </p:nvSpPr>
        <p:spPr>
          <a:xfrm>
            <a:off x="2196208" y="1400801"/>
            <a:ext cx="3856500" cy="532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lang="es-ES" sz="1800">
                <a:solidFill>
                  <a:schemeClr val="lt2"/>
                </a:solidFill>
                <a:latin typeface="Orbitron"/>
                <a:ea typeface="Orbitron"/>
                <a:cs typeface="Orbitron"/>
                <a:sym typeface="Orbitron"/>
              </a:rPr>
              <a:t>Enemigos</a:t>
            </a:r>
            <a:endParaRPr/>
          </a:p>
        </p:txBody>
      </p:sp>
      <p:sp>
        <p:nvSpPr>
          <p:cNvPr id="253" name="Google Shape;253;gd11b87c983_0_32"/>
          <p:cNvSpPr txBox="1"/>
          <p:nvPr/>
        </p:nvSpPr>
        <p:spPr>
          <a:xfrm>
            <a:off x="7716133" y="1440001"/>
            <a:ext cx="3856500" cy="5325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p>
            <a:pPr indent="0" lvl="0" marL="148590" marR="0" rtl="0" algn="ctr">
              <a:lnSpc>
                <a:spcPct val="100000"/>
              </a:lnSpc>
              <a:spcBef>
                <a:spcPts val="360"/>
              </a:spcBef>
              <a:spcAft>
                <a:spcPts val="0"/>
              </a:spcAft>
              <a:buClr>
                <a:schemeClr val="lt2"/>
              </a:buClr>
              <a:buSzPts val="1260"/>
              <a:buFont typeface="Noto Sans Symbols"/>
              <a:buNone/>
            </a:pPr>
            <a:r>
              <a:rPr lang="es-ES" sz="1800">
                <a:solidFill>
                  <a:schemeClr val="lt2"/>
                </a:solidFill>
                <a:latin typeface="Orbitron"/>
                <a:ea typeface="Orbitron"/>
                <a:cs typeface="Orbitron"/>
                <a:sym typeface="Orbitron"/>
              </a:rPr>
              <a:t>Sistema de colisiones</a:t>
            </a:r>
            <a:endParaRPr/>
          </a:p>
        </p:txBody>
      </p:sp>
      <p:pic>
        <p:nvPicPr>
          <p:cNvPr id="254" name="Google Shape;254;gd11b87c983_0_32"/>
          <p:cNvPicPr preferRelativeResize="0"/>
          <p:nvPr/>
        </p:nvPicPr>
        <p:blipFill>
          <a:blip r:embed="rId3">
            <a:alphaModFix/>
          </a:blip>
          <a:stretch>
            <a:fillRect/>
          </a:stretch>
        </p:blipFill>
        <p:spPr>
          <a:xfrm>
            <a:off x="4167775" y="2883735"/>
            <a:ext cx="2636650" cy="1831975"/>
          </a:xfrm>
          <a:prstGeom prst="rect">
            <a:avLst/>
          </a:prstGeom>
          <a:noFill/>
          <a:ln>
            <a:noFill/>
          </a:ln>
        </p:spPr>
      </p:pic>
      <p:pic>
        <p:nvPicPr>
          <p:cNvPr id="255" name="Google Shape;255;gd11b87c983_0_32"/>
          <p:cNvPicPr preferRelativeResize="0"/>
          <p:nvPr/>
        </p:nvPicPr>
        <p:blipFill rotWithShape="1">
          <a:blip r:embed="rId4">
            <a:alphaModFix/>
          </a:blip>
          <a:srcRect b="0" l="0" r="0" t="-4646"/>
          <a:stretch/>
        </p:blipFill>
        <p:spPr>
          <a:xfrm>
            <a:off x="7554850" y="2463076"/>
            <a:ext cx="4281150" cy="2996805"/>
          </a:xfrm>
          <a:prstGeom prst="rect">
            <a:avLst/>
          </a:prstGeom>
          <a:noFill/>
          <a:ln>
            <a:noFill/>
          </a:ln>
        </p:spPr>
      </p:pic>
      <p:pic>
        <p:nvPicPr>
          <p:cNvPr id="256" name="Google Shape;256;gd11b87c983_0_32"/>
          <p:cNvPicPr preferRelativeResize="0"/>
          <p:nvPr/>
        </p:nvPicPr>
        <p:blipFill>
          <a:blip r:embed="rId5">
            <a:alphaModFix/>
          </a:blip>
          <a:stretch>
            <a:fillRect/>
          </a:stretch>
        </p:blipFill>
        <p:spPr>
          <a:xfrm>
            <a:off x="336350" y="2713288"/>
            <a:ext cx="3689224" cy="249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7"/>
          <p:cNvSpPr txBox="1"/>
          <p:nvPr>
            <p:ph type="title"/>
          </p:nvPr>
        </p:nvSpPr>
        <p:spPr>
          <a:xfrm>
            <a:off x="919119" y="316637"/>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Orbitron Regular"/>
              <a:buNone/>
            </a:pPr>
            <a:r>
              <a:rPr b="1" lang="es-ES">
                <a:latin typeface="Orbitron Regular"/>
                <a:ea typeface="Orbitron Regular"/>
                <a:cs typeface="Orbitron Regular"/>
                <a:sym typeface="Orbitron Regular"/>
              </a:rPr>
              <a:t>ESTÉTICA</a:t>
            </a:r>
            <a:endParaRPr>
              <a:latin typeface="Orbitron Regular"/>
              <a:ea typeface="Orbitron Regular"/>
              <a:cs typeface="Orbitron Regular"/>
              <a:sym typeface="Orbitron Regular"/>
            </a:endParaRPr>
          </a:p>
        </p:txBody>
      </p:sp>
      <p:pic>
        <p:nvPicPr>
          <p:cNvPr id="263" name="Google Shape;263;p7"/>
          <p:cNvPicPr preferRelativeResize="0"/>
          <p:nvPr/>
        </p:nvPicPr>
        <p:blipFill>
          <a:blip r:embed="rId3">
            <a:alphaModFix/>
          </a:blip>
          <a:stretch>
            <a:fillRect/>
          </a:stretch>
        </p:blipFill>
        <p:spPr>
          <a:xfrm>
            <a:off x="3251775" y="1287087"/>
            <a:ext cx="2633057" cy="5266115"/>
          </a:xfrm>
          <a:prstGeom prst="rect">
            <a:avLst/>
          </a:prstGeom>
          <a:noFill/>
          <a:ln>
            <a:noFill/>
          </a:ln>
        </p:spPr>
      </p:pic>
      <p:pic>
        <p:nvPicPr>
          <p:cNvPr id="264" name="Google Shape;264;p7"/>
          <p:cNvPicPr preferRelativeResize="0"/>
          <p:nvPr/>
        </p:nvPicPr>
        <p:blipFill>
          <a:blip r:embed="rId4">
            <a:alphaModFix/>
          </a:blip>
          <a:stretch>
            <a:fillRect/>
          </a:stretch>
        </p:blipFill>
        <p:spPr>
          <a:xfrm>
            <a:off x="6405125" y="1287075"/>
            <a:ext cx="2633050" cy="5266126"/>
          </a:xfrm>
          <a:prstGeom prst="rect">
            <a:avLst/>
          </a:prstGeom>
          <a:noFill/>
          <a:ln>
            <a:noFill/>
          </a:ln>
        </p:spPr>
      </p:pic>
      <p:pic>
        <p:nvPicPr>
          <p:cNvPr id="265" name="Google Shape;265;p7"/>
          <p:cNvPicPr preferRelativeResize="0"/>
          <p:nvPr/>
        </p:nvPicPr>
        <p:blipFill>
          <a:blip r:embed="rId5">
            <a:alphaModFix/>
          </a:blip>
          <a:stretch>
            <a:fillRect/>
          </a:stretch>
        </p:blipFill>
        <p:spPr>
          <a:xfrm>
            <a:off x="547125" y="4759125"/>
            <a:ext cx="1712676" cy="1712676"/>
          </a:xfrm>
          <a:prstGeom prst="rect">
            <a:avLst/>
          </a:prstGeom>
          <a:noFill/>
          <a:ln>
            <a:noFill/>
          </a:ln>
        </p:spPr>
      </p:pic>
      <p:pic>
        <p:nvPicPr>
          <p:cNvPr id="266" name="Google Shape;266;p7"/>
          <p:cNvPicPr preferRelativeResize="0"/>
          <p:nvPr/>
        </p:nvPicPr>
        <p:blipFill>
          <a:blip r:embed="rId6">
            <a:alphaModFix/>
          </a:blip>
          <a:stretch>
            <a:fillRect/>
          </a:stretch>
        </p:blipFill>
        <p:spPr>
          <a:xfrm>
            <a:off x="547125" y="2617175"/>
            <a:ext cx="1712676" cy="1712676"/>
          </a:xfrm>
          <a:prstGeom prst="rect">
            <a:avLst/>
          </a:prstGeom>
          <a:noFill/>
          <a:ln>
            <a:noFill/>
          </a:ln>
        </p:spPr>
      </p:pic>
      <p:pic>
        <p:nvPicPr>
          <p:cNvPr id="267" name="Google Shape;267;p7"/>
          <p:cNvPicPr preferRelativeResize="0"/>
          <p:nvPr/>
        </p:nvPicPr>
        <p:blipFill>
          <a:blip r:embed="rId7">
            <a:alphaModFix/>
          </a:blip>
          <a:stretch>
            <a:fillRect/>
          </a:stretch>
        </p:blipFill>
        <p:spPr>
          <a:xfrm>
            <a:off x="547125" y="475225"/>
            <a:ext cx="1712676" cy="1712676"/>
          </a:xfrm>
          <a:prstGeom prst="rect">
            <a:avLst/>
          </a:prstGeom>
          <a:noFill/>
          <a:ln>
            <a:noFill/>
          </a:ln>
        </p:spPr>
      </p:pic>
      <p:pic>
        <p:nvPicPr>
          <p:cNvPr id="268" name="Google Shape;268;p7"/>
          <p:cNvPicPr preferRelativeResize="0"/>
          <p:nvPr/>
        </p:nvPicPr>
        <p:blipFill>
          <a:blip r:embed="rId8">
            <a:alphaModFix/>
          </a:blip>
          <a:stretch>
            <a:fillRect/>
          </a:stretch>
        </p:blipFill>
        <p:spPr>
          <a:xfrm>
            <a:off x="8684400" y="735800"/>
            <a:ext cx="3326901" cy="2534774"/>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1"/>
          <p:cNvSpPr txBox="1"/>
          <p:nvPr/>
        </p:nvSpPr>
        <p:spPr>
          <a:xfrm>
            <a:off x="2063250" y="308425"/>
            <a:ext cx="8266200" cy="7293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935"/>
              <a:buFont typeface="Consolas"/>
              <a:buNone/>
            </a:pPr>
            <a:r>
              <a:rPr b="1" i="0" lang="es-ES" sz="4140" u="none" cap="none" strike="noStrike">
                <a:solidFill>
                  <a:schemeClr val="lt2"/>
                </a:solidFill>
                <a:latin typeface="Orbitron"/>
                <a:ea typeface="Orbitron"/>
                <a:cs typeface="Orbitron"/>
                <a:sym typeface="Orbitron"/>
              </a:rPr>
              <a:t>PLANIFICACIÓN</a:t>
            </a:r>
            <a:endParaRPr b="0" i="0" sz="2100" u="none" cap="none" strike="noStrike">
              <a:solidFill>
                <a:schemeClr val="lt1"/>
              </a:solidFill>
              <a:latin typeface="Orbitron"/>
              <a:ea typeface="Orbitron"/>
              <a:cs typeface="Orbitron"/>
              <a:sym typeface="Orbitron"/>
            </a:endParaRPr>
          </a:p>
        </p:txBody>
      </p:sp>
      <p:pic>
        <p:nvPicPr>
          <p:cNvPr id="275" name="Google Shape;275;p11"/>
          <p:cNvPicPr preferRelativeResize="0"/>
          <p:nvPr/>
        </p:nvPicPr>
        <p:blipFill>
          <a:blip r:embed="rId3">
            <a:alphaModFix/>
          </a:blip>
          <a:stretch>
            <a:fillRect/>
          </a:stretch>
        </p:blipFill>
        <p:spPr>
          <a:xfrm>
            <a:off x="9131425" y="3041443"/>
            <a:ext cx="2087599" cy="1565695"/>
          </a:xfrm>
          <a:prstGeom prst="rect">
            <a:avLst/>
          </a:prstGeom>
          <a:noFill/>
          <a:ln>
            <a:noFill/>
          </a:ln>
        </p:spPr>
      </p:pic>
      <p:graphicFrame>
        <p:nvGraphicFramePr>
          <p:cNvPr id="276" name="Google Shape;276;p11"/>
          <p:cNvGraphicFramePr/>
          <p:nvPr/>
        </p:nvGraphicFramePr>
        <p:xfrm>
          <a:off x="1228243" y="1195156"/>
          <a:ext cx="3000000" cy="3000000"/>
        </p:xfrm>
        <a:graphic>
          <a:graphicData uri="http://schemas.openxmlformats.org/drawingml/2006/table">
            <a:tbl>
              <a:tblPr bandRow="1">
                <a:noFill/>
                <a:tableStyleId>{90161B3D-8888-4CAA-BC93-9F700321BEAE}</a:tableStyleId>
              </a:tblPr>
              <a:tblGrid>
                <a:gridCol w="1066050"/>
                <a:gridCol w="5336125"/>
              </a:tblGrid>
              <a:tr h="1746750">
                <a:tc>
                  <a:txBody>
                    <a:bodyPr/>
                    <a:lstStyle/>
                    <a:p>
                      <a:pPr indent="0" lvl="0" marL="0" marR="0" rtl="0" algn="ctr">
                        <a:spcBef>
                          <a:spcPts val="0"/>
                        </a:spcBef>
                        <a:spcAft>
                          <a:spcPts val="0"/>
                        </a:spcAft>
                        <a:buNone/>
                      </a:pPr>
                      <a:r>
                        <a:rPr b="1" lang="es-ES" sz="2300" u="none" cap="none" strike="noStrike">
                          <a:latin typeface="Overlock"/>
                          <a:ea typeface="Overlock"/>
                          <a:cs typeface="Overlock"/>
                          <a:sym typeface="Overlock"/>
                        </a:rPr>
                        <a:t>Hito 1</a:t>
                      </a:r>
                      <a:endParaRPr/>
                    </a:p>
                  </a:txBody>
                  <a:tcPr marT="58500" marB="58500" marR="117025" marL="117025" anchor="ctr"/>
                </a:tc>
                <a:tc>
                  <a:txBody>
                    <a:bodyPr/>
                    <a:lstStyle/>
                    <a:p>
                      <a:pPr indent="-285750" lvl="0" marL="285750" marR="0" rtl="0" algn="l">
                        <a:lnSpc>
                          <a:spcPct val="100000"/>
                        </a:lnSpc>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Sistema de escenas  </a:t>
                      </a:r>
                      <a:r>
                        <a:rPr lang="es-ES" sz="2300" u="none" cap="none" strike="noStrike">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lnSpc>
                          <a:spcPct val="100000"/>
                        </a:lnSpc>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Inventario tipo tetris  </a:t>
                      </a:r>
                      <a:r>
                        <a:rPr lang="es-ES" sz="2300" u="none" cap="none" strike="noStrike">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Sistema de combate  </a:t>
                      </a:r>
                      <a:r>
                        <a:rPr lang="es-ES" sz="2300" u="none" cap="none" strike="noStrike">
                          <a:solidFill>
                            <a:srgbClr val="00B050"/>
                          </a:solidFill>
                          <a:latin typeface="Overlock"/>
                          <a:ea typeface="Overlock"/>
                          <a:cs typeface="Overlock"/>
                          <a:sym typeface="Overlock"/>
                        </a:rPr>
                        <a:t>√</a:t>
                      </a:r>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Escena del refugio  </a:t>
                      </a:r>
                      <a:r>
                        <a:rPr lang="es-ES" sz="2300" u="none" cap="none" strike="noStrike">
                          <a:solidFill>
                            <a:srgbClr val="FF0000"/>
                          </a:solidFill>
                          <a:latin typeface="Overlock"/>
                          <a:ea typeface="Overlock"/>
                          <a:cs typeface="Overlock"/>
                          <a:sym typeface="Overlock"/>
                        </a:rPr>
                        <a:t>X </a:t>
                      </a:r>
                      <a:r>
                        <a:rPr lang="es-ES" sz="2300">
                          <a:solidFill>
                            <a:srgbClr val="00B050"/>
                          </a:solidFill>
                          <a:latin typeface="Overlock"/>
                          <a:ea typeface="Overlock"/>
                          <a:cs typeface="Overlock"/>
                          <a:sym typeface="Overlock"/>
                        </a:rPr>
                        <a:t>√</a:t>
                      </a:r>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Enemigo a distancia  </a:t>
                      </a:r>
                      <a:r>
                        <a:rPr lang="es-ES" sz="2300" u="none" cap="none" strike="noStrike">
                          <a:solidFill>
                            <a:srgbClr val="FF0000"/>
                          </a:solidFill>
                          <a:latin typeface="Overlock"/>
                          <a:ea typeface="Overlock"/>
                          <a:cs typeface="Overlock"/>
                          <a:sym typeface="Overlock"/>
                        </a:rPr>
                        <a:t>X </a:t>
                      </a:r>
                      <a:r>
                        <a:rPr lang="es-ES" sz="2300">
                          <a:solidFill>
                            <a:srgbClr val="FF0000"/>
                          </a:solidFill>
                          <a:latin typeface="Overlock"/>
                          <a:ea typeface="Overlock"/>
                          <a:cs typeface="Overlock"/>
                          <a:sym typeface="Overlock"/>
                        </a:rPr>
                        <a:t>X</a:t>
                      </a:r>
                      <a:endParaRPr/>
                    </a:p>
                  </a:txBody>
                  <a:tcPr marT="58500" marB="58500" marR="117025" marL="117025"/>
                </a:tc>
              </a:tr>
              <a:tr h="1471750">
                <a:tc>
                  <a:txBody>
                    <a:bodyPr/>
                    <a:lstStyle/>
                    <a:p>
                      <a:pPr indent="0" lvl="0" marL="0" marR="0" rtl="0" algn="ctr">
                        <a:spcBef>
                          <a:spcPts val="0"/>
                        </a:spcBef>
                        <a:spcAft>
                          <a:spcPts val="0"/>
                        </a:spcAft>
                        <a:buNone/>
                      </a:pPr>
                      <a:r>
                        <a:rPr b="1" lang="es-ES" sz="2300" u="none" cap="none" strike="noStrike">
                          <a:latin typeface="Overlock"/>
                          <a:ea typeface="Overlock"/>
                          <a:cs typeface="Overlock"/>
                          <a:sym typeface="Overlock"/>
                        </a:rPr>
                        <a:t>Hito 2</a:t>
                      </a:r>
                      <a:endParaRPr/>
                    </a:p>
                  </a:txBody>
                  <a:tcPr marT="58500" marB="58500" marR="117025" marL="117025" anchor="ctr"/>
                </a:tc>
                <a:tc>
                  <a:txBody>
                    <a:bodyPr/>
                    <a:lstStyle/>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Sistema de crafteo </a:t>
                      </a:r>
                      <a:r>
                        <a:rPr lang="es-ES" sz="2300">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Sistema de manejo de estados </a:t>
                      </a:r>
                      <a:r>
                        <a:rPr lang="es-ES" sz="2300">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Terminar de decidir el contenido </a:t>
                      </a:r>
                      <a:r>
                        <a:rPr lang="es-ES" sz="2300">
                          <a:solidFill>
                            <a:srgbClr val="00B050"/>
                          </a:solidFill>
                          <a:latin typeface="Overlock"/>
                          <a:ea typeface="Overlock"/>
                          <a:cs typeface="Overlock"/>
                          <a:sym typeface="Overlock"/>
                        </a:rPr>
                        <a:t>√</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Efectos de sonido </a:t>
                      </a:r>
                      <a:r>
                        <a:rPr lang="es-ES" sz="2300">
                          <a:solidFill>
                            <a:srgbClr val="FF0000"/>
                          </a:solidFill>
                          <a:latin typeface="Overlock"/>
                          <a:ea typeface="Overlock"/>
                          <a:cs typeface="Overlock"/>
                          <a:sym typeface="Overlock"/>
                        </a:rPr>
                        <a:t>X</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Comenzar con el QA </a:t>
                      </a:r>
                      <a:r>
                        <a:rPr lang="es-ES" sz="2300">
                          <a:solidFill>
                            <a:srgbClr val="FF0000"/>
                          </a:solidFill>
                          <a:latin typeface="Overlock"/>
                          <a:ea typeface="Overlock"/>
                          <a:cs typeface="Overlock"/>
                          <a:sym typeface="Overlock"/>
                        </a:rPr>
                        <a:t>X</a:t>
                      </a:r>
                      <a:endParaRPr/>
                    </a:p>
                  </a:txBody>
                  <a:tcPr marT="58500" marB="58500" marR="117025" marL="117025"/>
                </a:tc>
              </a:tr>
              <a:tr h="1519075">
                <a:tc>
                  <a:txBody>
                    <a:bodyPr/>
                    <a:lstStyle/>
                    <a:p>
                      <a:pPr indent="0" lvl="0" marL="0" marR="0" rtl="0" algn="ctr">
                        <a:spcBef>
                          <a:spcPts val="0"/>
                        </a:spcBef>
                        <a:spcAft>
                          <a:spcPts val="0"/>
                        </a:spcAft>
                        <a:buNone/>
                      </a:pPr>
                      <a:r>
                        <a:rPr b="1" lang="es-ES" sz="2300" u="none" cap="none" strike="noStrike">
                          <a:latin typeface="Overlock"/>
                          <a:ea typeface="Overlock"/>
                          <a:cs typeface="Overlock"/>
                          <a:sym typeface="Overlock"/>
                        </a:rPr>
                        <a:t>Hito 3</a:t>
                      </a:r>
                      <a:endParaRPr/>
                    </a:p>
                  </a:txBody>
                  <a:tcPr marT="58500" marB="58500" marR="117025" marL="117025" anchor="ctr"/>
                </a:tc>
                <a:tc>
                  <a:txBody>
                    <a:bodyPr/>
                    <a:lstStyle/>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Arte final</a:t>
                      </a:r>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Pagina web</a:t>
                      </a:r>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Musica</a:t>
                      </a:r>
                      <a:endParaRPr sz="2300" u="none" cap="none" strike="noStrike">
                        <a:latin typeface="Overlock"/>
                        <a:ea typeface="Overlock"/>
                        <a:cs typeface="Overlock"/>
                        <a:sym typeface="Overlock"/>
                      </a:endParaRPr>
                    </a:p>
                    <a:p>
                      <a:pPr indent="-285750" lvl="0" marL="285750" marR="0" rtl="0" algn="l">
                        <a:spcBef>
                          <a:spcPts val="0"/>
                        </a:spcBef>
                        <a:spcAft>
                          <a:spcPts val="0"/>
                        </a:spcAft>
                        <a:buClr>
                          <a:schemeClr val="lt1"/>
                        </a:buClr>
                        <a:buSzPts val="2300"/>
                        <a:buFont typeface="Overlock"/>
                        <a:buChar char="-"/>
                      </a:pPr>
                      <a:r>
                        <a:rPr lang="es-ES" sz="2300" u="none" cap="none" strike="noStrike">
                          <a:latin typeface="Overlock"/>
                          <a:ea typeface="Overlock"/>
                          <a:cs typeface="Overlock"/>
                          <a:sym typeface="Overlock"/>
                        </a:rPr>
                        <a:t>Mapas de raids finalizados</a:t>
                      </a:r>
                      <a:endParaRPr sz="2300" u="none" cap="none" strike="noStrike">
                        <a:latin typeface="Overlock"/>
                        <a:ea typeface="Overlock"/>
                        <a:cs typeface="Overlock"/>
                        <a:sym typeface="Overlock"/>
                      </a:endParaRPr>
                    </a:p>
                  </a:txBody>
                  <a:tcPr marT="58500" marB="58500" marR="117025" marL="117025"/>
                </a:tc>
              </a:tr>
            </a:tbl>
          </a:graphicData>
        </a:graphic>
      </p:graphicFrame>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58" name="Google Shape;158;p2"/>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59" name="Google Shape;159;p2"/>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gd11b87c983_0_4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66" name="Google Shape;166;gd11b87c983_0_44"/>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67" name="Google Shape;167;gd11b87c983_0_44"/>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d11b87c983_0_50"/>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74" name="Google Shape;174;gd11b87c983_0_50"/>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75" name="Google Shape;175;gd11b87c983_0_50"/>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gd11b87c983_0_56"/>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82" name="Google Shape;182;gd11b87c983_0_56"/>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83" name="Google Shape;183;gd11b87c983_0_56"/>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d11b87c983_0_6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0" name="Google Shape;190;gd11b87c983_0_62"/>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91" name="Google Shape;191;gd11b87c983_0_62"/>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d11b87c983_0_7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8" name="Google Shape;198;gd11b87c983_0_74"/>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199" name="Google Shape;199;gd11b87c983_0_74"/>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gd11b87c983_0_68"/>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06" name="Google Shape;206;gd11b87c983_0_68"/>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207" name="Google Shape;207;gd11b87c983_0_68"/>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gd11b87c983_0_9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14" name="Google Shape;214;gd11b87c983_0_94"/>
          <p:cNvPicPr preferRelativeResize="0"/>
          <p:nvPr/>
        </p:nvPicPr>
        <p:blipFill rotWithShape="1">
          <a:blip r:embed="rId4">
            <a:alphaModFix/>
          </a:blip>
          <a:srcRect b="32369" l="0" r="0" t="33803"/>
          <a:stretch/>
        </p:blipFill>
        <p:spPr>
          <a:xfrm>
            <a:off x="9898225" y="6421524"/>
            <a:ext cx="2293776" cy="436475"/>
          </a:xfrm>
          <a:prstGeom prst="rect">
            <a:avLst/>
          </a:prstGeom>
          <a:noFill/>
          <a:ln>
            <a:noFill/>
          </a:ln>
        </p:spPr>
      </p:pic>
      <p:pic>
        <p:nvPicPr>
          <p:cNvPr id="215" name="Google Shape;215;gd11b87c983_0_94"/>
          <p:cNvPicPr preferRelativeResize="0"/>
          <p:nvPr/>
        </p:nvPicPr>
        <p:blipFill rotWithShape="1">
          <a:blip r:embed="rId5">
            <a:alphaModFix/>
          </a:blip>
          <a:srcRect b="39275" l="4583" r="5017" t="39275"/>
          <a:stretch/>
        </p:blipFill>
        <p:spPr>
          <a:xfrm>
            <a:off x="10519900" y="4362533"/>
            <a:ext cx="1672101" cy="528975"/>
          </a:xfrm>
          <a:prstGeom prst="rect">
            <a:avLst/>
          </a:prstGeom>
          <a:noFill/>
          <a:ln>
            <a:noFill/>
          </a:ln>
        </p:spPr>
      </p:pic>
      <p:pic>
        <p:nvPicPr>
          <p:cNvPr id="216" name="Google Shape;216;gd11b87c983_0_94"/>
          <p:cNvPicPr preferRelativeResize="0"/>
          <p:nvPr/>
        </p:nvPicPr>
        <p:blipFill>
          <a:blip r:embed="rId6">
            <a:alphaModFix/>
          </a:blip>
          <a:stretch>
            <a:fillRect/>
          </a:stretch>
        </p:blipFill>
        <p:spPr>
          <a:xfrm>
            <a:off x="1206025" y="1697150"/>
            <a:ext cx="6990875" cy="3852625"/>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2021-03-17T10:40:47Z</dcterms:created>
  <dc:creator>ABEL MORO</dc:creator>
</cp:coreProperties>
</file>